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09" r:id="rId3"/>
    <p:sldId id="410" r:id="rId4"/>
    <p:sldId id="411" r:id="rId5"/>
    <p:sldId id="412" r:id="rId6"/>
    <p:sldId id="415" r:id="rId7"/>
    <p:sldId id="413" r:id="rId8"/>
    <p:sldId id="414" r:id="rId9"/>
    <p:sldId id="416" r:id="rId10"/>
    <p:sldId id="41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image" Target="../media/image3.png"/><Relationship Id="rId1" Type="http://schemas.openxmlformats.org/officeDocument/2006/relationships/tags" Target="../tags/tag7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7.xml"/><Relationship Id="rId2" Type="http://schemas.openxmlformats.org/officeDocument/2006/relationships/image" Target="../media/image4.png"/><Relationship Id="rId1" Type="http://schemas.openxmlformats.org/officeDocument/2006/relationships/tags" Target="../tags/tag76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AFL_Fuzz_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7455" y="1137920"/>
            <a:ext cx="2886710" cy="4861560"/>
          </a:xfrm>
          <a:prstGeom prst="rect">
            <a:avLst/>
          </a:prstGeom>
          <a:effectLst>
            <a:softEdge rad="546100"/>
          </a:effectLst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-386160" y="914400"/>
            <a:ext cx="9799200" cy="2570400"/>
          </a:xfrm>
        </p:spPr>
        <p:txBody>
          <a:bodyPr/>
          <a:p>
            <a:r>
              <a:rPr lang="en-US" altLang="zh-CN"/>
              <a:t>AFL 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4788455" y="4276680"/>
            <a:ext cx="9799200" cy="1472400"/>
          </a:xfrm>
        </p:spPr>
        <p:txBody>
          <a:bodyPr/>
          <a:p>
            <a:r>
              <a:rPr lang="en-US" altLang="zh-CN"/>
              <a:t>20S103141</a:t>
            </a:r>
            <a:endParaRPr lang="en-US" altLang="zh-CN"/>
          </a:p>
          <a:p>
            <a:r>
              <a:rPr lang="zh-CN" altLang="en-US"/>
              <a:t>黄欣</a:t>
            </a:r>
            <a:endParaRPr lang="zh-CN" altLang="en-US"/>
          </a:p>
        </p:txBody>
      </p:sp>
      <p:sp>
        <p:nvSpPr>
          <p:cNvPr id="4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2713275" y="2804115"/>
            <a:ext cx="9799200" cy="14724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American Fuzzing Lop</a:t>
            </a:r>
            <a:endParaRPr lang="en-US" altLang="zh-CN"/>
          </a:p>
          <a:p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73710" y="358775"/>
            <a:ext cx="4256405" cy="1122045"/>
          </a:xfrm>
        </p:spPr>
        <p:txBody>
          <a:bodyPr/>
          <a:p>
            <a:r>
              <a:rPr lang="zh-CN" altLang="en-US" sz="4000"/>
              <a:t>为什么讲</a:t>
            </a:r>
            <a:r>
              <a:rPr lang="en-US" altLang="zh-CN" sz="4000"/>
              <a:t>AFL </a:t>
            </a:r>
            <a:endParaRPr lang="en-US" altLang="zh-CN" sz="4000"/>
          </a:p>
        </p:txBody>
      </p:sp>
      <p:sp>
        <p:nvSpPr>
          <p:cNvPr id="5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577975" y="1927225"/>
            <a:ext cx="9252585" cy="222631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 fontScale="90000" lnSpcReduction="200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zh-CN" altLang="en-US" sz="3000"/>
              <a:t>现在很多的论文的创新基于</a:t>
            </a:r>
            <a:r>
              <a:rPr lang="en-US" altLang="zh-CN" sz="3000"/>
              <a:t>AFL</a:t>
            </a:r>
            <a:endParaRPr lang="en-US" altLang="zh-CN" sz="3000"/>
          </a:p>
          <a:p>
            <a:pPr marL="514350" indent="-514350" algn="l">
              <a:buFont typeface="+mj-lt"/>
              <a:buAutoNum type="arabicPeriod"/>
            </a:pPr>
            <a:endParaRPr lang="en-US" altLang="zh-CN" sz="3000"/>
          </a:p>
          <a:p>
            <a:pPr marL="514350" indent="-514350" algn="l">
              <a:buFont typeface="+mj-lt"/>
              <a:buAutoNum type="arabicPeriod"/>
            </a:pPr>
            <a:r>
              <a:rPr lang="zh-CN" altLang="en-US" sz="3000"/>
              <a:t>通过分析</a:t>
            </a:r>
            <a:r>
              <a:rPr lang="en-US" altLang="zh-CN" sz="3000"/>
              <a:t>AFL</a:t>
            </a:r>
            <a:r>
              <a:rPr lang="zh-CN" altLang="en-US" sz="3000"/>
              <a:t>能够对</a:t>
            </a:r>
            <a:r>
              <a:rPr lang="en-US" altLang="zh-CN" sz="3000"/>
              <a:t>Fuzzing</a:t>
            </a:r>
            <a:r>
              <a:rPr lang="zh-CN" altLang="en-US" sz="3000"/>
              <a:t>有较深刻的认识</a:t>
            </a:r>
            <a:endParaRPr lang="zh-CN" altLang="en-US" sz="3000"/>
          </a:p>
          <a:p>
            <a:pPr marL="514350" indent="-514350" algn="l">
              <a:buFont typeface="+mj-lt"/>
              <a:buAutoNum type="arabicPeriod"/>
            </a:pPr>
            <a:endParaRPr lang="zh-CN" altLang="en-US" sz="3000"/>
          </a:p>
          <a:p>
            <a:pPr marL="514350" indent="-514350" algn="l">
              <a:buFont typeface="+mj-lt"/>
              <a:buAutoNum type="arabicPeriod"/>
            </a:pPr>
            <a:r>
              <a:rPr lang="en-US" altLang="zh-CN" sz="3000"/>
              <a:t> </a:t>
            </a:r>
            <a:r>
              <a:rPr lang="zh-CN" altLang="en-US" sz="3000"/>
              <a:t>本</a:t>
            </a:r>
            <a:r>
              <a:rPr lang="en-US" altLang="zh-CN" sz="3000"/>
              <a:t>PPT</a:t>
            </a:r>
            <a:r>
              <a:rPr lang="zh-CN" altLang="en-US" sz="3000"/>
              <a:t>只讲</a:t>
            </a:r>
            <a:r>
              <a:rPr lang="en-US" altLang="zh-CN" sz="3000"/>
              <a:t>AFL</a:t>
            </a:r>
            <a:r>
              <a:rPr lang="zh-CN" altLang="en-US" sz="3000"/>
              <a:t>的一些我目前的见解，以及介绍一些</a:t>
            </a:r>
            <a:r>
              <a:rPr lang="en-US" altLang="zh-CN" sz="3000"/>
              <a:t>AFL</a:t>
            </a:r>
            <a:r>
              <a:rPr lang="zh-CN" altLang="en-US" sz="3000"/>
              <a:t>的思路</a:t>
            </a:r>
            <a:endParaRPr lang="zh-CN" altLang="en-US" sz="3000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0285" y="1161415"/>
            <a:ext cx="7171055" cy="453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73710" y="358775"/>
            <a:ext cx="4256405" cy="1122045"/>
          </a:xfrm>
        </p:spPr>
        <p:txBody>
          <a:bodyPr/>
          <a:p>
            <a:r>
              <a:rPr lang="en-US" altLang="zh-CN" sz="4000"/>
              <a:t>AFL </a:t>
            </a:r>
            <a:r>
              <a:rPr lang="zh-CN" altLang="en-US" sz="4000"/>
              <a:t>宏观过程</a:t>
            </a:r>
            <a:endParaRPr lang="zh-CN" altLang="en-US" sz="4000"/>
          </a:p>
        </p:txBody>
      </p:sp>
      <p:sp>
        <p:nvSpPr>
          <p:cNvPr id="5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469390" y="5695950"/>
            <a:ext cx="9252585" cy="68580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indent="0" algn="l">
              <a:buFont typeface="+mj-lt"/>
            </a:pPr>
            <a:r>
              <a:rPr lang="zh-CN" altLang="en-US" sz="3000"/>
              <a:t>感觉很简单，实则不然</a:t>
            </a:r>
            <a:endParaRPr lang="zh-CN" altLang="en-US" sz="3000"/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969010" y="1756410"/>
            <a:ext cx="10062845" cy="510159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 fontScale="900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en-US" altLang="zh-CN" sz="3000"/>
              <a:t>Basic Block</a:t>
            </a:r>
            <a:endParaRPr lang="en-US" altLang="zh-CN" sz="3000"/>
          </a:p>
          <a:p>
            <a:pPr marL="514350" indent="-514350" algn="l">
              <a:buFont typeface="+mj-lt"/>
              <a:buAutoNum type="arabicPeriod"/>
            </a:pPr>
            <a:endParaRPr lang="en-US" altLang="zh-CN" sz="3000"/>
          </a:p>
          <a:p>
            <a:pPr marL="514350" indent="-514350" algn="l">
              <a:buFont typeface="+mj-lt"/>
              <a:buAutoNum type="arabicPeriod"/>
            </a:pPr>
            <a:endParaRPr lang="en-US" altLang="zh-CN" sz="3000"/>
          </a:p>
          <a:p>
            <a:pPr marL="514350" indent="-514350" algn="l">
              <a:buFont typeface="+mj-lt"/>
              <a:buAutoNum type="arabicPeriod"/>
            </a:pPr>
            <a:endParaRPr lang="en-US" altLang="zh-CN" sz="3000"/>
          </a:p>
          <a:p>
            <a:pPr marL="514350" indent="-514350" algn="l">
              <a:buFont typeface="+mj-lt"/>
              <a:buAutoNum type="arabicPeriod"/>
            </a:pPr>
            <a:endParaRPr lang="en-US" altLang="zh-CN" sz="3000"/>
          </a:p>
          <a:p>
            <a:pPr marL="514350" indent="-514350" algn="l">
              <a:buFont typeface="+mj-lt"/>
              <a:buAutoNum type="arabicPeriod"/>
            </a:pPr>
            <a:endParaRPr lang="en-US" altLang="zh-CN" sz="3000"/>
          </a:p>
          <a:p>
            <a:pPr marL="514350" indent="-514350" algn="l">
              <a:buFont typeface="+mj-lt"/>
              <a:buAutoNum type="arabicPeriod"/>
            </a:pPr>
            <a:endParaRPr lang="en-US" altLang="zh-CN" sz="3000"/>
          </a:p>
          <a:p>
            <a:pPr marL="514350" indent="-514350" algn="l">
              <a:buFont typeface="+mj-lt"/>
              <a:buAutoNum type="arabicPeriod"/>
            </a:pPr>
            <a:endParaRPr lang="en-US" altLang="zh-CN" sz="3000"/>
          </a:p>
          <a:p>
            <a:pPr marL="514350" indent="-514350" algn="l">
              <a:buFont typeface="+mj-lt"/>
              <a:buAutoNum type="arabicPeriod"/>
            </a:pPr>
            <a:r>
              <a:rPr lang="en-US" altLang="zh-CN" sz="3000"/>
              <a:t>Control Flow Graph</a:t>
            </a:r>
            <a:endParaRPr lang="en-US" altLang="zh-CN" sz="3000"/>
          </a:p>
          <a:p>
            <a:pPr indent="0" algn="l">
              <a:buFont typeface="+mj-lt"/>
            </a:pPr>
            <a:r>
              <a:rPr lang="zh-CN" altLang="en-US" sz="3000"/>
              <a:t>是由</a:t>
            </a:r>
            <a:r>
              <a:rPr lang="en-US" altLang="zh-CN" sz="3000"/>
              <a:t>&lt;BB, E&gt;</a:t>
            </a:r>
            <a:r>
              <a:rPr lang="zh-CN" altLang="en-US" sz="3000"/>
              <a:t>组成的</a:t>
            </a:r>
            <a:r>
              <a:rPr lang="en-US" altLang="zh-CN" sz="3000"/>
              <a:t>, </a:t>
            </a:r>
            <a:endParaRPr lang="en-US" altLang="zh-CN" sz="3000"/>
          </a:p>
          <a:p>
            <a:pPr indent="0" algn="l">
              <a:buFont typeface="+mj-lt"/>
            </a:pPr>
            <a:r>
              <a:rPr lang="en-US" altLang="zh-CN" sz="3000"/>
              <a:t>BB</a:t>
            </a:r>
            <a:r>
              <a:rPr lang="zh-CN" altLang="en-US" sz="3000"/>
              <a:t>之间有条件跳转或者非条件跳转，</a:t>
            </a:r>
            <a:r>
              <a:rPr lang="en-US" altLang="zh-CN" sz="3000"/>
              <a:t>BB</a:t>
            </a:r>
            <a:r>
              <a:rPr lang="zh-CN" altLang="en-US" sz="3000"/>
              <a:t>之间有边</a:t>
            </a:r>
            <a:endParaRPr lang="zh-CN" altLang="en-US" sz="3000"/>
          </a:p>
          <a:p>
            <a:pPr indent="0" algn="l">
              <a:buFont typeface="+mj-lt"/>
            </a:pPr>
            <a:r>
              <a:rPr lang="en-US" altLang="zh-CN" sz="3000"/>
              <a:t>BB</a:t>
            </a:r>
            <a:r>
              <a:rPr lang="zh-CN" altLang="en-US" sz="3000"/>
              <a:t>之间是顺序执行的，</a:t>
            </a:r>
            <a:r>
              <a:rPr lang="en-US" altLang="zh-CN" sz="3000"/>
              <a:t>BB</a:t>
            </a:r>
            <a:r>
              <a:rPr lang="zh-CN" altLang="en-US" sz="3000"/>
              <a:t>之间有边</a:t>
            </a:r>
            <a:endParaRPr lang="zh-CN" altLang="en-US" sz="3000"/>
          </a:p>
          <a:p>
            <a:pPr indent="0" algn="l">
              <a:buFont typeface="+mj-lt"/>
            </a:pPr>
            <a:endParaRPr lang="zh-CN" altLang="en-US" sz="3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895" y="1480820"/>
            <a:ext cx="4152900" cy="2628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10490" y="358775"/>
            <a:ext cx="4256405" cy="1122045"/>
          </a:xfrm>
        </p:spPr>
        <p:txBody>
          <a:bodyPr/>
          <a:p>
            <a:r>
              <a:rPr lang="zh-CN" altLang="en-US" sz="4000"/>
              <a:t>插桩</a:t>
            </a:r>
            <a:r>
              <a:rPr lang="en-US" altLang="zh-CN" sz="4000"/>
              <a:t> </a:t>
            </a:r>
            <a:endParaRPr lang="en-US" altLang="zh-CN" sz="4000"/>
          </a:p>
        </p:txBody>
      </p: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0490" y="358775"/>
            <a:ext cx="4256405" cy="1122045"/>
          </a:xfrm>
        </p:spPr>
        <p:txBody>
          <a:bodyPr/>
          <a:p>
            <a:r>
              <a:rPr lang="zh-CN" altLang="en-US" sz="4000"/>
              <a:t>插桩</a:t>
            </a:r>
            <a:r>
              <a:rPr lang="en-US" altLang="zh-CN" sz="4000"/>
              <a:t> </a:t>
            </a:r>
            <a:endParaRPr lang="en-US" altLang="zh-CN" sz="4000"/>
          </a:p>
        </p:txBody>
      </p:sp>
      <p:sp>
        <p:nvSpPr>
          <p:cNvPr id="6" name="文本框 5"/>
          <p:cNvSpPr txBox="1"/>
          <p:nvPr/>
        </p:nvSpPr>
        <p:spPr>
          <a:xfrm>
            <a:off x="1382395" y="1915795"/>
            <a:ext cx="802322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14350" indent="-514350">
              <a:buAutoNum type="arabicPeriod"/>
            </a:pPr>
            <a:r>
              <a:rPr lang="zh-CN" altLang="en-US" sz="3000">
                <a:latin typeface="+mn-ea"/>
              </a:rPr>
              <a:t>在块与块之间</a:t>
            </a:r>
            <a:endParaRPr lang="zh-CN" altLang="en-US" sz="3000">
              <a:latin typeface="+mn-ea"/>
            </a:endParaRPr>
          </a:p>
          <a:p>
            <a:pPr marL="514350" indent="-514350">
              <a:buAutoNum type="arabicPeriod"/>
            </a:pPr>
            <a:r>
              <a:rPr lang="zh-CN" altLang="en-US" sz="3000">
                <a:latin typeface="+mn-ea"/>
              </a:rPr>
              <a:t>插入内容</a:t>
            </a:r>
            <a:endParaRPr lang="zh-CN" altLang="en-US" sz="3000">
              <a:latin typeface="+mn-ea"/>
            </a:endParaRPr>
          </a:p>
          <a:p>
            <a:pPr marL="514350" indent="-514350">
              <a:buAutoNum type="arabicPeriod"/>
            </a:pPr>
            <a:endParaRPr lang="zh-CN" altLang="en-US" sz="3000">
              <a:latin typeface="+mn-ea"/>
            </a:endParaRPr>
          </a:p>
          <a:p>
            <a:pPr marL="514350" indent="-514350">
              <a:buAutoNum type="arabicPeriod"/>
            </a:pPr>
            <a:endParaRPr lang="zh-CN" altLang="en-US" sz="3000">
              <a:latin typeface="+mn-ea"/>
            </a:endParaRPr>
          </a:p>
          <a:p>
            <a:pPr marL="514350" indent="-514350">
              <a:buAutoNum type="arabicPeriod"/>
            </a:pPr>
            <a:r>
              <a:rPr lang="en-US" altLang="zh-CN" sz="3000">
                <a:latin typeface="+mn-ea"/>
              </a:rPr>
              <a:t>__afl_maybe_log</a:t>
            </a:r>
            <a:endParaRPr lang="zh-CN" altLang="en-US" sz="3000">
              <a:latin typeface="+mn-ea"/>
            </a:endParaRPr>
          </a:p>
          <a:p>
            <a:pPr indent="0">
              <a:buNone/>
            </a:pPr>
            <a:endParaRPr lang="zh-CN" altLang="en-US" sz="3000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780" y="1672590"/>
            <a:ext cx="6134100" cy="45815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73710" y="358775"/>
            <a:ext cx="4256405" cy="1122045"/>
          </a:xfrm>
        </p:spPr>
        <p:txBody>
          <a:bodyPr/>
          <a:p>
            <a:r>
              <a:rPr lang="zh-CN" altLang="en-US" sz="4000"/>
              <a:t>文件变异</a:t>
            </a:r>
            <a:r>
              <a:rPr lang="en-US" altLang="zh-CN" sz="4000"/>
              <a:t> </a:t>
            </a:r>
            <a:endParaRPr lang="en-US" altLang="zh-CN" sz="4000"/>
          </a:p>
        </p:txBody>
      </p:sp>
      <p:sp>
        <p:nvSpPr>
          <p:cNvPr id="5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577975" y="1927225"/>
            <a:ext cx="9252585" cy="222631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 lnSpcReduction="100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zh-CN" altLang="en-US" sz="3000"/>
              <a:t>确定性变异  </a:t>
            </a:r>
            <a:r>
              <a:rPr lang="en-US" altLang="zh-CN" sz="3000"/>
              <a:t>bitflip/arithmetic/interest/dictonary</a:t>
            </a:r>
            <a:endParaRPr lang="en-US" altLang="zh-CN" sz="3000"/>
          </a:p>
          <a:p>
            <a:pPr marL="514350" indent="-514350" algn="l">
              <a:buFont typeface="+mj-lt"/>
              <a:buAutoNum type="arabicPeriod"/>
            </a:pPr>
            <a:endParaRPr lang="en-US" altLang="zh-CN" sz="3000"/>
          </a:p>
          <a:p>
            <a:pPr marL="514350" indent="-514350" algn="l">
              <a:buFont typeface="+mj-lt"/>
              <a:buAutoNum type="arabicPeriod"/>
            </a:pPr>
            <a:r>
              <a:rPr lang="zh-CN" altLang="en-US" sz="3000"/>
              <a:t>随机性变异</a:t>
            </a:r>
            <a:endParaRPr lang="zh-CN" altLang="en-US" sz="3000"/>
          </a:p>
          <a:p>
            <a:pPr marL="514350" indent="-514350" algn="l">
              <a:buFont typeface="+mj-lt"/>
              <a:buAutoNum type="arabicPeriod"/>
            </a:pPr>
            <a:r>
              <a:rPr lang="en-US" altLang="zh-CN" sz="3000"/>
              <a:t>havoc/splice</a:t>
            </a:r>
            <a:endParaRPr lang="en-US" altLang="zh-CN" sz="3000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1470" y="2311400"/>
            <a:ext cx="8945880" cy="36429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73710" y="358775"/>
            <a:ext cx="4256405" cy="1122045"/>
          </a:xfrm>
        </p:spPr>
        <p:txBody>
          <a:bodyPr/>
          <a:p>
            <a:r>
              <a:rPr lang="zh-CN" altLang="en-US" sz="4000"/>
              <a:t>文件变异</a:t>
            </a:r>
            <a:r>
              <a:rPr lang="en-US" altLang="zh-CN" sz="4000"/>
              <a:t> </a:t>
            </a:r>
            <a:endParaRPr lang="en-US" altLang="zh-CN" sz="4000"/>
          </a:p>
        </p:txBody>
      </p:sp>
      <p:sp>
        <p:nvSpPr>
          <p:cNvPr id="5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470025" y="1724660"/>
            <a:ext cx="9252585" cy="73469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en-US" altLang="zh-CN" sz="3000"/>
              <a:t>bitflip</a:t>
            </a:r>
            <a:endParaRPr lang="en-US" altLang="zh-CN" sz="3000"/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025525" y="5954395"/>
            <a:ext cx="9252585" cy="73469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indent="0" algn="l">
              <a:buFont typeface="+mj-lt"/>
            </a:pPr>
            <a:r>
              <a:rPr lang="zh-CN" altLang="en-US" sz="3000"/>
              <a:t>每次</a:t>
            </a:r>
            <a:r>
              <a:rPr lang="en-US" altLang="zh-CN" sz="3000"/>
              <a:t>bitflip</a:t>
            </a:r>
            <a:r>
              <a:rPr lang="zh-CN" altLang="en-US" sz="3000"/>
              <a:t>后都要对目标程序进行测试</a:t>
            </a:r>
            <a:endParaRPr lang="zh-CN" altLang="en-US" sz="3000"/>
          </a:p>
        </p:txBody>
      </p:sp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73710" y="358775"/>
            <a:ext cx="4256405" cy="1122045"/>
          </a:xfrm>
        </p:spPr>
        <p:txBody>
          <a:bodyPr/>
          <a:p>
            <a:r>
              <a:rPr lang="zh-CN" altLang="en-US" sz="4000"/>
              <a:t>文件变异</a:t>
            </a:r>
            <a:r>
              <a:rPr lang="en-US" altLang="zh-CN" sz="4000"/>
              <a:t> </a:t>
            </a:r>
            <a:endParaRPr lang="en-US" altLang="zh-CN" sz="4000"/>
          </a:p>
        </p:txBody>
      </p:sp>
      <p:sp>
        <p:nvSpPr>
          <p:cNvPr id="5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577975" y="1927225"/>
            <a:ext cx="9252585" cy="73469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indent="0" algn="l">
              <a:buFont typeface="+mj-lt"/>
            </a:pPr>
            <a:r>
              <a:rPr lang="zh-CN" altLang="en-US" sz="3000"/>
              <a:t>一个例子：</a:t>
            </a:r>
            <a:endParaRPr lang="zh-CN" altLang="en-US" sz="3000"/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126615" y="2662555"/>
            <a:ext cx="7670165" cy="137096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 fontScale="900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indent="0" algn="l">
              <a:buFont typeface="+mj-lt"/>
            </a:pPr>
            <a:r>
              <a:rPr lang="zh-CN" altLang="en-US" sz="3000"/>
              <a:t>目标应用：jpeg</a:t>
            </a:r>
            <a:endParaRPr lang="zh-CN" altLang="en-US" sz="3000"/>
          </a:p>
          <a:p>
            <a:pPr indent="0" algn="l">
              <a:buFont typeface="+mj-lt"/>
            </a:pPr>
            <a:r>
              <a:rPr lang="zh-CN" altLang="en-US" sz="3000"/>
              <a:t>开始输入测试用例：</a:t>
            </a:r>
            <a:r>
              <a:rPr lang="en-US" altLang="zh-CN" sz="3000"/>
              <a:t>hello world</a:t>
            </a:r>
            <a:endParaRPr lang="en-US" altLang="zh-CN" sz="3000"/>
          </a:p>
          <a:p>
            <a:pPr indent="0" algn="l">
              <a:buFont typeface="+mj-lt"/>
            </a:pPr>
            <a:r>
              <a:rPr lang="zh-CN" altLang="en-US" sz="3000"/>
              <a:t>变异后得到一幅图像</a:t>
            </a:r>
            <a:endParaRPr lang="zh-CN" altLang="en-US" sz="3000"/>
          </a:p>
        </p:txBody>
      </p:sp>
      <p:sp>
        <p:nvSpPr>
          <p:cNvPr id="4" name="文本框 3"/>
          <p:cNvSpPr txBox="1"/>
          <p:nvPr/>
        </p:nvSpPr>
        <p:spPr>
          <a:xfrm>
            <a:off x="2126615" y="6287770"/>
            <a:ext cx="71634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+mj-lt"/>
            </a:pPr>
            <a:r>
              <a:rPr lang="zh-CN" altLang="en-US">
                <a:sym typeface="+mn-ea"/>
              </a:rPr>
              <a:t>https://lcamtuf.blogspot.com/2014/11/pulling-jpegs-out-of-thin-air.html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995170" y="4718050"/>
            <a:ext cx="475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>
              <a:buFont typeface="+mj-lt"/>
            </a:pPr>
            <a:r>
              <a:rPr lang="zh-CN" altLang="en-US" sz="2400"/>
              <a:t>未复现，博客中的环境跑了好几天</a:t>
            </a:r>
            <a:endParaRPr lang="zh-CN" altLang="en-US" sz="2400"/>
          </a:p>
        </p:txBody>
      </p:sp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ctrTitle"/>
          </p:nvPr>
        </p:nvSpPr>
        <p:spPr/>
        <p:txBody>
          <a:bodyPr/>
          <a:p>
            <a:r>
              <a:rPr lang="en-US" altLang="zh-CN"/>
              <a:t>END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</Words>
  <Application>WPS 演示</Application>
  <PresentationFormat>宽屏</PresentationFormat>
  <Paragraphs>72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方正舒体</vt:lpstr>
      <vt:lpstr>Office 主题​​</vt:lpstr>
      <vt:lpstr>空白演示</vt:lpstr>
      <vt:lpstr>为什么讲AFL </vt:lpstr>
      <vt:lpstr>为什么讲AFL </vt:lpstr>
      <vt:lpstr>为什么讲AFL </vt:lpstr>
      <vt:lpstr>插桩 </vt:lpstr>
      <vt:lpstr>文件变异 </vt:lpstr>
      <vt:lpstr>文件变异 </vt:lpstr>
      <vt:lpstr>文件变异 </vt:lpstr>
      <vt:lpstr>文件变异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xjy</cp:lastModifiedBy>
  <cp:revision>179</cp:revision>
  <dcterms:created xsi:type="dcterms:W3CDTF">2019-06-19T02:08:00Z</dcterms:created>
  <dcterms:modified xsi:type="dcterms:W3CDTF">2020-11-06T10:05:52Z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2052-11.1.0.10072</vt:lpwstr>
  </property>
</Properties>
</file>